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6" r:id="rId10"/>
    <p:sldId id="264" r:id="rId11"/>
    <p:sldId id="265"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C34"/>
    <a:srgbClr val="3C4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1176" y="9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DA27A6F-3353-47FE-A2D7-55749C131C97}" type="datetimeFigureOut">
              <a:rPr lang="en-US" smtClean="0"/>
              <a:t>4/24/2019</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B5A1A22-3A92-4891-A131-5C6A7F722AAF}"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840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5A1A22-3A92-4891-A131-5C6A7F722AAF}" type="slidenum">
              <a:rPr lang="en-US" smtClean="0"/>
              <a:t>‹#›</a:t>
            </a:fld>
            <a:endParaRPr lang="en-US" dirty="0"/>
          </a:p>
        </p:txBody>
      </p:sp>
    </p:spTree>
    <p:extLst>
      <p:ext uri="{BB962C8B-B14F-4D97-AF65-F5344CB8AC3E}">
        <p14:creationId xmlns:p14="http://schemas.microsoft.com/office/powerpoint/2010/main" val="3444520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5A1A22-3A92-4891-A131-5C6A7F722AAF}" type="slidenum">
              <a:rPr lang="en-US" smtClean="0"/>
              <a:t>‹#›</a:t>
            </a:fld>
            <a:endParaRPr lang="en-US" dirty="0"/>
          </a:p>
        </p:txBody>
      </p:sp>
    </p:spTree>
    <p:extLst>
      <p:ext uri="{BB962C8B-B14F-4D97-AF65-F5344CB8AC3E}">
        <p14:creationId xmlns:p14="http://schemas.microsoft.com/office/powerpoint/2010/main" val="427055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5A1A22-3A92-4891-A131-5C6A7F722AAF}" type="slidenum">
              <a:rPr lang="en-US" smtClean="0"/>
              <a:t>‹#›</a:t>
            </a:fld>
            <a:endParaRPr lang="en-US" dirty="0"/>
          </a:p>
        </p:txBody>
      </p:sp>
    </p:spTree>
    <p:extLst>
      <p:ext uri="{BB962C8B-B14F-4D97-AF65-F5344CB8AC3E}">
        <p14:creationId xmlns:p14="http://schemas.microsoft.com/office/powerpoint/2010/main" val="1907146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5A1A22-3A92-4891-A131-5C6A7F722AAF}"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801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5A1A22-3A92-4891-A131-5C6A7F722AAF}" type="slidenum">
              <a:rPr lang="en-US" smtClean="0"/>
              <a:t>‹#›</a:t>
            </a:fld>
            <a:endParaRPr lang="en-US" dirty="0"/>
          </a:p>
        </p:txBody>
      </p:sp>
    </p:spTree>
    <p:extLst>
      <p:ext uri="{BB962C8B-B14F-4D97-AF65-F5344CB8AC3E}">
        <p14:creationId xmlns:p14="http://schemas.microsoft.com/office/powerpoint/2010/main" val="261971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5A1A22-3A92-4891-A131-5C6A7F722AAF}" type="slidenum">
              <a:rPr lang="en-US" smtClean="0"/>
              <a:t>‹#›</a:t>
            </a:fld>
            <a:endParaRPr lang="en-US" dirty="0"/>
          </a:p>
        </p:txBody>
      </p:sp>
    </p:spTree>
    <p:extLst>
      <p:ext uri="{BB962C8B-B14F-4D97-AF65-F5344CB8AC3E}">
        <p14:creationId xmlns:p14="http://schemas.microsoft.com/office/powerpoint/2010/main" val="4048787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5A1A22-3A92-4891-A131-5C6A7F722AAF}" type="slidenum">
              <a:rPr lang="en-US" smtClean="0"/>
              <a:t>‹#›</a:t>
            </a:fld>
            <a:endParaRPr lang="en-US" dirty="0"/>
          </a:p>
        </p:txBody>
      </p:sp>
    </p:spTree>
    <p:extLst>
      <p:ext uri="{BB962C8B-B14F-4D97-AF65-F5344CB8AC3E}">
        <p14:creationId xmlns:p14="http://schemas.microsoft.com/office/powerpoint/2010/main" val="4226247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5A1A22-3A92-4891-A131-5C6A7F722AAF}" type="slidenum">
              <a:rPr lang="en-US" smtClean="0"/>
              <a:t>‹#›</a:t>
            </a:fld>
            <a:endParaRPr lang="en-US" dirty="0"/>
          </a:p>
        </p:txBody>
      </p:sp>
    </p:spTree>
    <p:extLst>
      <p:ext uri="{BB962C8B-B14F-4D97-AF65-F5344CB8AC3E}">
        <p14:creationId xmlns:p14="http://schemas.microsoft.com/office/powerpoint/2010/main" val="171271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5A1A22-3A92-4891-A131-5C6A7F722AAF}" type="slidenum">
              <a:rPr lang="en-US" smtClean="0"/>
              <a:t>‹#›</a:t>
            </a:fld>
            <a:endParaRPr lang="en-US" dirty="0"/>
          </a:p>
        </p:txBody>
      </p:sp>
    </p:spTree>
    <p:extLst>
      <p:ext uri="{BB962C8B-B14F-4D97-AF65-F5344CB8AC3E}">
        <p14:creationId xmlns:p14="http://schemas.microsoft.com/office/powerpoint/2010/main" val="2003935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DA27A6F-3353-47FE-A2D7-55749C131C97}" type="datetimeFigureOut">
              <a:rPr lang="en-US" smtClean="0"/>
              <a:t>4/24/2019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5A1A22-3A92-4891-A131-5C6A7F722AAF}" type="slidenum">
              <a:rPr lang="en-US" smtClean="0"/>
              <a:t>‹#›</a:t>
            </a:fld>
            <a:endParaRPr lang="en-US" dirty="0"/>
          </a:p>
        </p:txBody>
      </p:sp>
    </p:spTree>
    <p:extLst>
      <p:ext uri="{BB962C8B-B14F-4D97-AF65-F5344CB8AC3E}">
        <p14:creationId xmlns:p14="http://schemas.microsoft.com/office/powerpoint/2010/main" val="2778613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8DA27A6F-3353-47FE-A2D7-55749C131C97}" type="datetimeFigureOut">
              <a:rPr lang="en-US" smtClean="0"/>
              <a:t>4/24/2019</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B5A1A22-3A92-4891-A131-5C6A7F722AAF}" type="slidenum">
              <a:rPr lang="en-US" smtClean="0"/>
              <a:t>‹#›</a:t>
            </a:fld>
            <a:endParaRPr lang="en-US" dirty="0"/>
          </a:p>
        </p:txBody>
      </p:sp>
    </p:spTree>
    <p:extLst>
      <p:ext uri="{BB962C8B-B14F-4D97-AF65-F5344CB8AC3E}">
        <p14:creationId xmlns:p14="http://schemas.microsoft.com/office/powerpoint/2010/main" val="34336158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10" Type="http://schemas.openxmlformats.org/officeDocument/2006/relationships/image" Target="../media/image27.jpg"/><Relationship Id="rId4" Type="http://schemas.openxmlformats.org/officeDocument/2006/relationships/image" Target="../media/image21.gi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p:cNvSpPr>
            <a:spLocks noGrp="1"/>
          </p:cNvSpPr>
          <p:nvPr>
            <p:ph type="ctrTitle"/>
          </p:nvPr>
        </p:nvSpPr>
        <p:spPr>
          <a:xfrm>
            <a:off x="1806599" y="2416002"/>
            <a:ext cx="9115401" cy="1413455"/>
          </a:xfrm>
        </p:spPr>
        <p:txBody>
          <a:bodyPr anchor="ctr"/>
          <a:lstStyle/>
          <a:p>
            <a:pPr algn="ctr"/>
            <a:r>
              <a:rPr lang="en-US" sz="4800" dirty="0" smtClean="0">
                <a:latin typeface="Times New Roman" panose="02020603050405020304" pitchFamily="18" charset="0"/>
                <a:cs typeface="Times New Roman" panose="02020603050405020304" pitchFamily="18" charset="0"/>
              </a:rPr>
              <a:t>Informacijos apsauga kompiuteryje</a:t>
            </a:r>
            <a:endParaRPr lang="en-US" sz="4800" dirty="0">
              <a:latin typeface="Times New Roman" panose="02020603050405020304" pitchFamily="18" charset="0"/>
              <a:cs typeface="Times New Roman" panose="02020603050405020304" pitchFamily="18" charset="0"/>
            </a:endParaRPr>
          </a:p>
        </p:txBody>
      </p:sp>
      <p:sp>
        <p:nvSpPr>
          <p:cNvPr id="3" name="Antrinis pavadinimas 2"/>
          <p:cNvSpPr>
            <a:spLocks noGrp="1"/>
          </p:cNvSpPr>
          <p:nvPr>
            <p:ph type="subTitle" idx="1"/>
          </p:nvPr>
        </p:nvSpPr>
        <p:spPr>
          <a:xfrm>
            <a:off x="2113113" y="3829457"/>
            <a:ext cx="8144134" cy="1117687"/>
          </a:xfrm>
        </p:spPr>
        <p:txBody>
          <a:bodyPr>
            <a:normAutofit/>
          </a:bodyPr>
          <a:lstStyle/>
          <a:p>
            <a:r>
              <a:rPr lang="en-US" sz="2400" dirty="0" smtClean="0">
                <a:latin typeface="Times New Roman" panose="02020603050405020304" pitchFamily="18" charset="0"/>
                <a:cs typeface="Times New Roman" panose="02020603050405020304" pitchFamily="18" charset="0"/>
              </a:rPr>
              <a:t>Skaidres pareng</a:t>
            </a:r>
            <a:r>
              <a:rPr lang="lt-LT" sz="2400" dirty="0" smtClean="0">
                <a:latin typeface="Times New Roman" panose="02020603050405020304" pitchFamily="18" charset="0"/>
                <a:cs typeface="Times New Roman" panose="02020603050405020304" pitchFamily="18" charset="0"/>
              </a:rPr>
              <a:t>ė Augustas </a:t>
            </a:r>
            <a:r>
              <a:rPr lang="lt-LT" sz="2400" dirty="0" err="1" smtClean="0">
                <a:latin typeface="Times New Roman" panose="02020603050405020304" pitchFamily="18" charset="0"/>
                <a:cs typeface="Times New Roman" panose="02020603050405020304" pitchFamily="18" charset="0"/>
              </a:rPr>
              <a:t>Arcišauskis</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2130" y="633403"/>
            <a:ext cx="3086100" cy="1659551"/>
          </a:xfrm>
          <a:prstGeom prst="rect">
            <a:avLst/>
          </a:prstGeom>
          <a:ln>
            <a:solidFill>
              <a:schemeClr val="bg1"/>
            </a:solidFill>
          </a:ln>
          <a:scene3d>
            <a:camera prst="orthographicFront"/>
            <a:lightRig rig="threePt" dir="t"/>
          </a:scene3d>
          <a:sp3d>
            <a:bevelT w="152400" h="50800" prst="softRound"/>
          </a:sp3d>
        </p:spPr>
      </p:pic>
    </p:spTree>
    <p:extLst>
      <p:ext uri="{BB962C8B-B14F-4D97-AF65-F5344CB8AC3E}">
        <p14:creationId xmlns:p14="http://schemas.microsoft.com/office/powerpoint/2010/main" val="218167671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urinio vietos rezervavimo ženklas 2"/>
          <p:cNvSpPr>
            <a:spLocks noGrp="1"/>
          </p:cNvSpPr>
          <p:nvPr>
            <p:ph idx="1"/>
          </p:nvPr>
        </p:nvSpPr>
        <p:spPr>
          <a:xfrm>
            <a:off x="889000" y="2133600"/>
            <a:ext cx="9872871" cy="4038600"/>
          </a:xfrm>
        </p:spPr>
        <p:txBody>
          <a:bodyPr>
            <a:normAutofit/>
          </a:bodyPr>
          <a:lstStyle/>
          <a:p>
            <a:pPr marL="0" indent="0">
              <a:buNone/>
            </a:pPr>
            <a:r>
              <a:rPr lang="lt-LT" sz="2400" dirty="0" smtClean="0">
                <a:latin typeface="Times New Roman" panose="02020603050405020304" pitchFamily="18" charset="0"/>
                <a:cs typeface="Times New Roman" panose="02020603050405020304" pitchFamily="18" charset="0"/>
              </a:rPr>
              <a:t>Didelę grėsmę informacijos saugumui visais trimis informacijos saugumo kompiuteryje aspektais (pasiekiamumo, vientisumo, konfidencialumo) kelia </a:t>
            </a:r>
            <a:r>
              <a:rPr lang="lt-LT" sz="2400" i="1" dirty="0" smtClean="0">
                <a:latin typeface="Times New Roman" panose="02020603050405020304" pitchFamily="18" charset="0"/>
                <a:cs typeface="Times New Roman" panose="02020603050405020304" pitchFamily="18" charset="0"/>
              </a:rPr>
              <a:t>kompiuterių virusai </a:t>
            </a:r>
            <a:r>
              <a:rPr lang="lt-LT" sz="2400" dirty="0" smtClean="0">
                <a:latin typeface="Times New Roman" panose="02020603050405020304" pitchFamily="18" charset="0"/>
                <a:cs typeface="Times New Roman" panose="02020603050405020304" pitchFamily="18" charset="0"/>
              </a:rPr>
              <a:t>– parazitinės programos, galinčios trikdyti kompiuterio sistemos, kitų kompiuterio programų darbą, pažeisti arba sunaikinti duomenis.</a:t>
            </a:r>
            <a:endParaRPr lang="en-US" sz="2400" dirty="0">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5745" y="451661"/>
            <a:ext cx="1757265" cy="1366838"/>
          </a:xfrm>
          <a:prstGeom prst="rect">
            <a:avLst/>
          </a:prstGeom>
          <a:ln>
            <a:noFill/>
          </a:ln>
          <a:effectLst>
            <a:outerShdw blurRad="292100" dist="139700" dir="2700000" algn="tl" rotWithShape="0">
              <a:srgbClr val="333333">
                <a:alpha val="65000"/>
              </a:srgbClr>
            </a:outerShdw>
            <a:reflection stA="0" endPos="62000" dir="5400000" sy="-100000" algn="bl" rotWithShape="0"/>
          </a:effectLst>
        </p:spPr>
      </p:pic>
      <p:sp>
        <p:nvSpPr>
          <p:cNvPr id="20" name="TextBox 19"/>
          <p:cNvSpPr txBox="1"/>
          <p:nvPr/>
        </p:nvSpPr>
        <p:spPr>
          <a:xfrm>
            <a:off x="2392007" y="379268"/>
            <a:ext cx="10745754" cy="1200329"/>
          </a:xfrm>
          <a:prstGeom prst="rect">
            <a:avLst/>
          </a:prstGeom>
          <a:noFill/>
        </p:spPr>
        <p:txBody>
          <a:bodyPr wrap="square" rtlCol="0">
            <a:spAutoFit/>
          </a:bodyPr>
          <a:lstStyle/>
          <a:p>
            <a:r>
              <a:rPr lang="lt-LT" sz="3600" dirty="0">
                <a:latin typeface="Times New Roman" panose="02020603050405020304" pitchFamily="18" charset="0"/>
                <a:cs typeface="Times New Roman" panose="02020603050405020304" pitchFamily="18" charset="0"/>
              </a:rPr>
              <a:t>Apsauga nuo kompiuterių </a:t>
            </a:r>
            <a:r>
              <a:rPr lang="lt-LT" sz="3600" dirty="0" smtClean="0">
                <a:latin typeface="Times New Roman" panose="02020603050405020304" pitchFamily="18" charset="0"/>
                <a:cs typeface="Times New Roman" panose="02020603050405020304" pitchFamily="18" charset="0"/>
              </a:rPr>
              <a:t>virusų</a:t>
            </a:r>
          </a:p>
          <a:p>
            <a:r>
              <a:rPr lang="lt-LT" sz="3600" dirty="0" smtClean="0">
                <a:latin typeface="Times New Roman" panose="02020603050405020304" pitchFamily="18" charset="0"/>
                <a:cs typeface="Times New Roman" panose="02020603050405020304" pitchFamily="18" charset="0"/>
              </a:rPr>
              <a:t> </a:t>
            </a:r>
            <a:r>
              <a:rPr lang="lt-LT" sz="3600" dirty="0">
                <a:latin typeface="Times New Roman" panose="02020603050405020304" pitchFamily="18" charset="0"/>
                <a:cs typeface="Times New Roman" panose="02020603050405020304" pitchFamily="18" charset="0"/>
              </a:rPr>
              <a:t>ir kenkėjiškų programų.</a:t>
            </a:r>
            <a:endParaRPr lang="en-US" sz="3600" dirty="0"/>
          </a:p>
        </p:txBody>
      </p:sp>
    </p:spTree>
    <p:extLst>
      <p:ext uri="{BB962C8B-B14F-4D97-AF65-F5344CB8AC3E}">
        <p14:creationId xmlns:p14="http://schemas.microsoft.com/office/powerpoint/2010/main" val="61753109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299" y="564429"/>
            <a:ext cx="10424163" cy="931024"/>
          </a:xfrm>
        </p:spPr>
        <p:txBody>
          <a:bodyPr/>
          <a:lstStyle/>
          <a:p>
            <a:pPr algn="ctr"/>
            <a:r>
              <a:rPr lang="en-US" dirty="0" err="1" smtClean="0">
                <a:latin typeface="Times New Roman" panose="02020603050405020304" pitchFamily="18" charset="0"/>
                <a:cs typeface="Times New Roman" panose="02020603050405020304" pitchFamily="18" charset="0"/>
              </a:rPr>
              <a:t>Kompiuteri</a:t>
            </a:r>
            <a:r>
              <a:rPr lang="lt-LT" dirty="0" smtClean="0">
                <a:latin typeface="Times New Roman" panose="02020603050405020304" pitchFamily="18" charset="0"/>
                <a:cs typeface="Times New Roman" panose="02020603050405020304" pitchFamily="18" charset="0"/>
              </a:rPr>
              <a:t>ų virusai pagal veikimo būdą</a:t>
            </a:r>
            <a:endParaRPr lang="en-US" dirty="0">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30291451"/>
              </p:ext>
            </p:extLst>
          </p:nvPr>
        </p:nvGraphicFramePr>
        <p:xfrm>
          <a:off x="876299" y="1554480"/>
          <a:ext cx="10424162" cy="5283199"/>
        </p:xfrm>
        <a:graphic>
          <a:graphicData uri="http://schemas.openxmlformats.org/drawingml/2006/table">
            <a:tbl>
              <a:tblPr firstRow="1" bandRow="1">
                <a:tableStyleId>{C083E6E3-FA7D-4D7B-A595-EF9225AFEA82}</a:tableStyleId>
              </a:tblPr>
              <a:tblGrid>
                <a:gridCol w="5212081">
                  <a:extLst>
                    <a:ext uri="{9D8B030D-6E8A-4147-A177-3AD203B41FA5}">
                      <a16:colId xmlns:a16="http://schemas.microsoft.com/office/drawing/2014/main" val="1092383645"/>
                    </a:ext>
                  </a:extLst>
                </a:gridCol>
                <a:gridCol w="5212081">
                  <a:extLst>
                    <a:ext uri="{9D8B030D-6E8A-4147-A177-3AD203B41FA5}">
                      <a16:colId xmlns:a16="http://schemas.microsoft.com/office/drawing/2014/main" val="2821464558"/>
                    </a:ext>
                  </a:extLst>
                </a:gridCol>
              </a:tblGrid>
              <a:tr h="408198">
                <a:tc>
                  <a:txBody>
                    <a:bodyPr/>
                    <a:lstStyle/>
                    <a:p>
                      <a:pPr algn="ctr"/>
                      <a:r>
                        <a:rPr lang="lt-LT" dirty="0" smtClean="0">
                          <a:latin typeface="Times New Roman" panose="02020603050405020304" pitchFamily="18" charset="0"/>
                          <a:cs typeface="Times New Roman" panose="02020603050405020304" pitchFamily="18" charset="0"/>
                        </a:rPr>
                        <a:t>Viruso tipas</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lt-LT" dirty="0" smtClean="0">
                          <a:latin typeface="Times New Roman" panose="02020603050405020304" pitchFamily="18" charset="0"/>
                          <a:cs typeface="Times New Roman" panose="02020603050405020304" pitchFamily="18" charset="0"/>
                        </a:rPr>
                        <a:t>Viruso veikimo būdas</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5455838"/>
                  </a:ext>
                </a:extLst>
              </a:tr>
              <a:tr h="1015626">
                <a:tc>
                  <a:txBody>
                    <a:bodyPr/>
                    <a:lstStyle/>
                    <a:p>
                      <a:pPr algn="ctr"/>
                      <a:r>
                        <a:rPr lang="lt-LT" b="0" dirty="0" smtClean="0">
                          <a:latin typeface="Times New Roman" panose="02020603050405020304" pitchFamily="18" charset="0"/>
                          <a:cs typeface="Times New Roman" panose="02020603050405020304" pitchFamily="18" charset="0"/>
                        </a:rPr>
                        <a:t>Tikrieji virusai</a:t>
                      </a:r>
                      <a:endParaRPr lang="en-US"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lt-LT" dirty="0" smtClean="0">
                          <a:latin typeface="Times New Roman" panose="02020603050405020304" pitchFamily="18" charset="0"/>
                          <a:cs typeface="Times New Roman" panose="02020603050405020304" pitchFamily="18" charset="0"/>
                        </a:rPr>
                        <a:t>Nedidelės programos, kurios prisijungia prie kitų kompiuterio programų ir, joms</a:t>
                      </a:r>
                      <a:r>
                        <a:rPr lang="lt-LT" baseline="0" dirty="0" smtClean="0">
                          <a:latin typeface="Times New Roman" panose="02020603050405020304" pitchFamily="18" charset="0"/>
                          <a:cs typeface="Times New Roman" panose="02020603050405020304" pitchFamily="18" charset="0"/>
                        </a:rPr>
                        <a:t> pradėjus veikti, ima kenkti kompiuteriui.</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2421045"/>
                  </a:ext>
                </a:extLst>
              </a:tr>
              <a:tr h="1625000">
                <a:tc>
                  <a:txBody>
                    <a:bodyPr/>
                    <a:lstStyle/>
                    <a:p>
                      <a:pPr algn="ctr"/>
                      <a:r>
                        <a:rPr lang="lt-LT" dirty="0" smtClean="0">
                          <a:latin typeface="Times New Roman" panose="02020603050405020304" pitchFamily="18" charset="0"/>
                          <a:cs typeface="Times New Roman" panose="02020603050405020304" pitchFamily="18" charset="0"/>
                        </a:rPr>
                        <a:t>Kirminai</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lt-LT" dirty="0" smtClean="0">
                          <a:latin typeface="Times New Roman" panose="02020603050405020304" pitchFamily="18" charset="0"/>
                          <a:cs typeface="Times New Roman" panose="02020603050405020304" pitchFamily="18" charset="0"/>
                        </a:rPr>
                        <a:t>Savarankiškos</a:t>
                      </a:r>
                      <a:r>
                        <a:rPr lang="lt-LT" baseline="0" dirty="0" smtClean="0">
                          <a:latin typeface="Times New Roman" panose="02020603050405020304" pitchFamily="18" charset="0"/>
                          <a:cs typeface="Times New Roman" panose="02020603050405020304" pitchFamily="18" charset="0"/>
                        </a:rPr>
                        <a:t> programos, kurios sparčiai dauginasi nukopijuodamos save į kitas informacijos laikmenas ir kitus kompiuterius, esančius vietiniame bei visuotiniame tinkle.</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4709483"/>
                  </a:ext>
                </a:extLst>
              </a:tr>
              <a:tr h="2234375">
                <a:tc>
                  <a:txBody>
                    <a:bodyPr/>
                    <a:lstStyle/>
                    <a:p>
                      <a:pPr algn="ctr"/>
                      <a:r>
                        <a:rPr lang="lt-LT" dirty="0" smtClean="0">
                          <a:latin typeface="Times New Roman" panose="02020603050405020304" pitchFamily="18" charset="0"/>
                          <a:cs typeface="Times New Roman" panose="02020603050405020304" pitchFamily="18" charset="0"/>
                        </a:rPr>
                        <a:t>Trojos arkliai (trojanai)</a:t>
                      </a:r>
                      <a:endParaRPr lang="en-US"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lt-LT" dirty="0" smtClean="0">
                          <a:latin typeface="Times New Roman" panose="02020603050405020304" pitchFamily="18" charset="0"/>
                          <a:cs typeface="Times New Roman" panose="02020603050405020304" pitchFamily="18" charset="0"/>
                        </a:rPr>
                        <a:t>Programos,</a:t>
                      </a:r>
                      <a:r>
                        <a:rPr lang="lt-LT" baseline="0" dirty="0" smtClean="0">
                          <a:latin typeface="Times New Roman" panose="02020603050405020304" pitchFamily="18" charset="0"/>
                          <a:cs typeface="Times New Roman" panose="02020603050405020304" pitchFamily="18" charset="0"/>
                        </a:rPr>
                        <a:t> </a:t>
                      </a:r>
                      <a:r>
                        <a:rPr lang="lt-LT" dirty="0" smtClean="0">
                          <a:latin typeface="Times New Roman" panose="02020603050405020304" pitchFamily="18" charset="0"/>
                          <a:cs typeface="Times New Roman" panose="02020603050405020304" pitchFamily="18" charset="0"/>
                        </a:rPr>
                        <a:t>kurios paprastai nesidaugina kompiuteriuose,</a:t>
                      </a:r>
                      <a:r>
                        <a:rPr lang="lt-LT" baseline="0" dirty="0" smtClean="0">
                          <a:latin typeface="Times New Roman" panose="02020603050405020304" pitchFamily="18" charset="0"/>
                          <a:cs typeface="Times New Roman" panose="02020603050405020304" pitchFamily="18" charset="0"/>
                        </a:rPr>
                        <a:t> bet atveria kelią piktavališkam įsilaužimui į kompiuterius ir kitų kenkėjiškų programų bei veiksmų (pavyzdžiui, masinių laiškų siuntimo, šnipinėjimo, kompiuterių saugos sistemos silpninimo ir kt.) plitimui.</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9928674"/>
                  </a:ext>
                </a:extLst>
              </a:tr>
            </a:tbl>
          </a:graphicData>
        </a:graphic>
      </p:graphicFrame>
      <p:cxnSp>
        <p:nvCxnSpPr>
          <p:cNvPr id="9" name="Straight Connector 8"/>
          <p:cNvCxnSpPr/>
          <p:nvPr/>
        </p:nvCxnSpPr>
        <p:spPr>
          <a:xfrm>
            <a:off x="0" y="606829"/>
            <a:ext cx="0" cy="9476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300461" y="532534"/>
            <a:ext cx="0" cy="1021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6299" y="532534"/>
            <a:ext cx="104241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76299" y="532534"/>
            <a:ext cx="0" cy="1021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5074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89" y="727307"/>
            <a:ext cx="9613861" cy="1080938"/>
          </a:xfrm>
        </p:spPr>
        <p:txBody>
          <a:bodyPr/>
          <a:lstStyle/>
          <a:p>
            <a:pPr algn="ctr"/>
            <a:r>
              <a:rPr lang="lt-LT" dirty="0" smtClean="0">
                <a:latin typeface="Times New Roman" panose="02020603050405020304" pitchFamily="18" charset="0"/>
                <a:cs typeface="Times New Roman" panose="02020603050405020304" pitchFamily="18" charset="0"/>
              </a:rPr>
              <a:t>Apsisaugojimas nuo kompiuterio viruso</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98172" y="2515119"/>
            <a:ext cx="10357794" cy="2585323"/>
          </a:xfrm>
          <a:prstGeom prst="rect">
            <a:avLst/>
          </a:prstGeom>
          <a:noFill/>
        </p:spPr>
        <p:txBody>
          <a:bodyPr wrap="square" rtlCol="0">
            <a:spAutoFit/>
          </a:bodyPr>
          <a:lstStyle/>
          <a:p>
            <a:r>
              <a:rPr lang="lt-LT" sz="2400" dirty="0">
                <a:latin typeface="Times New Roman" panose="02020603050405020304" pitchFamily="18" charset="0"/>
                <a:cs typeface="Times New Roman" panose="02020603050405020304" pitchFamily="18" charset="0"/>
              </a:rPr>
              <a:t>Siekiant apsisaugoti nuo virusų naudojamos: </a:t>
            </a:r>
            <a:endParaRPr lang="lt-LT"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bendrosios </a:t>
            </a:r>
            <a:r>
              <a:rPr lang="lt-LT" sz="2400" dirty="0">
                <a:latin typeface="Times New Roman" panose="02020603050405020304" pitchFamily="18" charset="0"/>
                <a:cs typeface="Times New Roman" panose="02020603050405020304" pitchFamily="18" charset="0"/>
              </a:rPr>
              <a:t>informacijos apsaugos </a:t>
            </a:r>
            <a:r>
              <a:rPr lang="lt-LT" sz="2400" dirty="0" smtClean="0">
                <a:latin typeface="Times New Roman" panose="02020603050405020304" pitchFamily="18" charset="0"/>
                <a:cs typeface="Times New Roman" panose="02020603050405020304" pitchFamily="18" charset="0"/>
              </a:rPr>
              <a:t>priemonės (atsarginės duomenų kopijos); </a:t>
            </a:r>
            <a:endParaRPr lang="lt-LT"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lt-LT" sz="2400" dirty="0">
                <a:latin typeface="Times New Roman" panose="02020603050405020304" pitchFamily="18" charset="0"/>
                <a:cs typeface="Times New Roman" panose="02020603050405020304" pitchFamily="18" charset="0"/>
              </a:rPr>
              <a:t>specializuotos kovos su virusais </a:t>
            </a:r>
            <a:r>
              <a:rPr lang="lt-LT" sz="2400" dirty="0" smtClean="0">
                <a:latin typeface="Times New Roman" panose="02020603050405020304" pitchFamily="18" charset="0"/>
                <a:cs typeface="Times New Roman" panose="02020603050405020304" pitchFamily="18" charset="0"/>
              </a:rPr>
              <a:t>priemonės (antivirusinės programos); </a:t>
            </a:r>
          </a:p>
          <a:p>
            <a:pPr marL="285750" indent="-285750">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profilaktinės </a:t>
            </a:r>
            <a:r>
              <a:rPr lang="lt-LT" sz="2400" dirty="0">
                <a:latin typeface="Times New Roman" panose="02020603050405020304" pitchFamily="18" charset="0"/>
                <a:cs typeface="Times New Roman" panose="02020603050405020304" pitchFamily="18" charset="0"/>
              </a:rPr>
              <a:t>priemonės</a:t>
            </a:r>
            <a:r>
              <a:rPr lang="lt-LT" sz="2400" dirty="0" smtClean="0">
                <a:latin typeface="Times New Roman" panose="02020603050405020304" pitchFamily="18" charset="0"/>
                <a:cs typeface="Times New Roman" panose="02020603050405020304" pitchFamily="18" charset="0"/>
              </a:rPr>
              <a:t>. (vengti perrašyti informaciją iš kitų kompiuterių, vengti naudotis kompiuteriu kitiems asmenims, reguliariai naudoti ir atnaujinti antivirusinę įrangą) .</a:t>
            </a:r>
            <a:endParaRPr lang="lt-LT" sz="2400" dirty="0">
              <a:latin typeface="Times New Roman" panose="02020603050405020304" pitchFamily="18" charset="0"/>
              <a:cs typeface="Times New Roman" panose="02020603050405020304" pitchFamily="18" charset="0"/>
            </a:endParaRPr>
          </a:p>
          <a:p>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0990" y="1429010"/>
            <a:ext cx="2014848" cy="1465344"/>
          </a:xfrm>
          <a:prstGeom prst="rect">
            <a:avLst/>
          </a:prstGeom>
        </p:spPr>
      </p:pic>
    </p:spTree>
    <p:extLst>
      <p:ext uri="{BB962C8B-B14F-4D97-AF65-F5344CB8AC3E}">
        <p14:creationId xmlns:p14="http://schemas.microsoft.com/office/powerpoint/2010/main" val="20682017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0" y="724535"/>
            <a:ext cx="9875520" cy="1356360"/>
          </a:xfrm>
        </p:spPr>
        <p:txBody>
          <a:bodyPr/>
          <a:lstStyle/>
          <a:p>
            <a:pPr algn="ctr"/>
            <a:r>
              <a:rPr lang="lt-LT" dirty="0" smtClean="0">
                <a:latin typeface="Times New Roman" panose="02020603050405020304" pitchFamily="18" charset="0"/>
                <a:cs typeface="Times New Roman" panose="02020603050405020304" pitchFamily="18" charset="0"/>
              </a:rPr>
              <a:t>Antivirusinė programinė įranga</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8010" y="-180340"/>
            <a:ext cx="3619500" cy="1809750"/>
          </a:xfrm>
        </p:spPr>
      </p:pic>
      <p:grpSp>
        <p:nvGrpSpPr>
          <p:cNvPr id="7" name="Group 6"/>
          <p:cNvGrpSpPr/>
          <p:nvPr/>
        </p:nvGrpSpPr>
        <p:grpSpPr>
          <a:xfrm>
            <a:off x="895350" y="1771650"/>
            <a:ext cx="2743200" cy="1937782"/>
            <a:chOff x="895350" y="1771650"/>
            <a:chExt cx="2743200" cy="193778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771650"/>
              <a:ext cx="1568450" cy="1568450"/>
            </a:xfrm>
            <a:prstGeom prst="rect">
              <a:avLst/>
            </a:prstGeom>
          </p:spPr>
        </p:pic>
        <p:sp>
          <p:nvSpPr>
            <p:cNvPr id="6" name="TextBox 5"/>
            <p:cNvSpPr txBox="1"/>
            <p:nvPr/>
          </p:nvSpPr>
          <p:spPr>
            <a:xfrm>
              <a:off x="1060450" y="3340100"/>
              <a:ext cx="2578100" cy="369332"/>
            </a:xfrm>
            <a:prstGeom prst="rect">
              <a:avLst/>
            </a:prstGeom>
            <a:noFill/>
          </p:spPr>
          <p:txBody>
            <a:bodyPr wrap="square" rtlCol="0">
              <a:spAutoFit/>
            </a:bodyPr>
            <a:lstStyle/>
            <a:p>
              <a:r>
                <a:rPr lang="lt-LT" dirty="0" smtClean="0">
                  <a:latin typeface="Times New Roman" panose="02020603050405020304" pitchFamily="18" charset="0"/>
                  <a:cs typeface="Times New Roman" panose="02020603050405020304" pitchFamily="18" charset="0"/>
                </a:rPr>
                <a:t>Kaspersky</a:t>
              </a:r>
              <a:endParaRPr lang="en-US" dirty="0">
                <a:latin typeface="Times New Roman" panose="02020603050405020304" pitchFamily="18" charset="0"/>
                <a:cs typeface="Times New Roman" panose="02020603050405020304" pitchFamily="18" charset="0"/>
              </a:endParaRPr>
            </a:p>
          </p:txBody>
        </p:sp>
      </p:grpSp>
      <p:grpSp>
        <p:nvGrpSpPr>
          <p:cNvPr id="13" name="Group 12"/>
          <p:cNvGrpSpPr/>
          <p:nvPr/>
        </p:nvGrpSpPr>
        <p:grpSpPr>
          <a:xfrm>
            <a:off x="3223260" y="1804432"/>
            <a:ext cx="2993390" cy="1905000"/>
            <a:chOff x="3223260" y="1804432"/>
            <a:chExt cx="2993390" cy="190500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3260" y="1804432"/>
              <a:ext cx="1905000" cy="1905000"/>
            </a:xfrm>
            <a:prstGeom prst="rect">
              <a:avLst/>
            </a:prstGeom>
          </p:spPr>
        </p:pic>
        <p:sp>
          <p:nvSpPr>
            <p:cNvPr id="10" name="TextBox 9"/>
            <p:cNvSpPr txBox="1"/>
            <p:nvPr/>
          </p:nvSpPr>
          <p:spPr>
            <a:xfrm>
              <a:off x="3638550" y="3215005"/>
              <a:ext cx="2578100" cy="369332"/>
            </a:xfrm>
            <a:prstGeom prst="rect">
              <a:avLst/>
            </a:prstGeom>
            <a:noFill/>
          </p:spPr>
          <p:txBody>
            <a:bodyPr wrap="square" rtlCol="0">
              <a:spAutoFit/>
            </a:bodyPr>
            <a:lstStyle/>
            <a:p>
              <a:r>
                <a:rPr lang="lt-LT" dirty="0" smtClean="0">
                  <a:latin typeface="Times New Roman" panose="02020603050405020304" pitchFamily="18" charset="0"/>
                  <a:cs typeface="Times New Roman" panose="02020603050405020304" pitchFamily="18" charset="0"/>
                </a:rPr>
                <a:t>McAfee</a:t>
              </a:r>
              <a:endParaRPr lang="en-US" dirty="0">
                <a:latin typeface="Times New Roman" panose="02020603050405020304" pitchFamily="18" charset="0"/>
                <a:cs typeface="Times New Roman" panose="02020603050405020304" pitchFamily="18" charset="0"/>
              </a:endParaRPr>
            </a:p>
          </p:txBody>
        </p:sp>
      </p:grpSp>
      <p:grpSp>
        <p:nvGrpSpPr>
          <p:cNvPr id="14" name="Group 13"/>
          <p:cNvGrpSpPr/>
          <p:nvPr/>
        </p:nvGrpSpPr>
        <p:grpSpPr>
          <a:xfrm>
            <a:off x="5358726" y="2000766"/>
            <a:ext cx="2836921" cy="1788835"/>
            <a:chOff x="5358726" y="2000766"/>
            <a:chExt cx="2836921" cy="1788835"/>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8726" y="2000766"/>
              <a:ext cx="2465148" cy="1499632"/>
            </a:xfrm>
            <a:prstGeom prst="rect">
              <a:avLst/>
            </a:prstGeom>
          </p:spPr>
        </p:pic>
        <p:sp>
          <p:nvSpPr>
            <p:cNvPr id="12" name="TextBox 11"/>
            <p:cNvSpPr txBox="1"/>
            <p:nvPr/>
          </p:nvSpPr>
          <p:spPr>
            <a:xfrm>
              <a:off x="5617547" y="3420269"/>
              <a:ext cx="2578100" cy="369332"/>
            </a:xfrm>
            <a:prstGeom prst="rect">
              <a:avLst/>
            </a:prstGeom>
            <a:noFill/>
          </p:spPr>
          <p:txBody>
            <a:bodyPr wrap="square" rtlCol="0">
              <a:spAutoFit/>
            </a:bodyPr>
            <a:lstStyle/>
            <a:p>
              <a:r>
                <a:rPr lang="lt-LT" dirty="0" smtClean="0">
                  <a:latin typeface="Times New Roman" panose="02020603050405020304" pitchFamily="18" charset="0"/>
                  <a:cs typeface="Times New Roman" panose="02020603050405020304" pitchFamily="18" charset="0"/>
                </a:rPr>
                <a:t>Windows defender</a:t>
              </a:r>
              <a:endParaRPr lang="en-US" dirty="0">
                <a:latin typeface="Times New Roman" panose="02020603050405020304" pitchFamily="18" charset="0"/>
                <a:cs typeface="Times New Roman" panose="02020603050405020304" pitchFamily="18" charset="0"/>
              </a:endParaRPr>
            </a:p>
          </p:txBody>
        </p:sp>
      </p:gr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4340" y="1831102"/>
            <a:ext cx="2808725" cy="2105402"/>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046" y="4113803"/>
            <a:ext cx="3700339" cy="2077968"/>
          </a:xfrm>
          <a:prstGeom prst="rect">
            <a:avLst/>
          </a:prstGeom>
        </p:spPr>
      </p:pic>
      <p:grpSp>
        <p:nvGrpSpPr>
          <p:cNvPr id="19" name="Group 18"/>
          <p:cNvGrpSpPr/>
          <p:nvPr/>
        </p:nvGrpSpPr>
        <p:grpSpPr>
          <a:xfrm>
            <a:off x="4228296" y="3930779"/>
            <a:ext cx="3016786" cy="2056239"/>
            <a:chOff x="4228296" y="3930779"/>
            <a:chExt cx="3016786" cy="2056239"/>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8296" y="3930779"/>
              <a:ext cx="1575336" cy="1575336"/>
            </a:xfrm>
            <a:prstGeom prst="rect">
              <a:avLst/>
            </a:prstGeom>
          </p:spPr>
        </p:pic>
        <p:sp>
          <p:nvSpPr>
            <p:cNvPr id="18" name="TextBox 17"/>
            <p:cNvSpPr txBox="1"/>
            <p:nvPr/>
          </p:nvSpPr>
          <p:spPr>
            <a:xfrm>
              <a:off x="4666982" y="5617686"/>
              <a:ext cx="2578100" cy="369332"/>
            </a:xfrm>
            <a:prstGeom prst="rect">
              <a:avLst/>
            </a:prstGeom>
            <a:noFill/>
          </p:spPr>
          <p:txBody>
            <a:bodyPr wrap="square" rtlCol="0">
              <a:spAutoFit/>
            </a:bodyPr>
            <a:lstStyle/>
            <a:p>
              <a:r>
                <a:rPr lang="lt-LT" dirty="0" smtClean="0">
                  <a:latin typeface="Times New Roman" panose="02020603050405020304" pitchFamily="18" charset="0"/>
                  <a:cs typeface="Times New Roman" panose="02020603050405020304" pitchFamily="18" charset="0"/>
                </a:rPr>
                <a:t>AVG</a:t>
              </a:r>
              <a:endParaRPr lang="en-US" dirty="0">
                <a:latin typeface="Times New Roman" panose="02020603050405020304" pitchFamily="18" charset="0"/>
                <a:cs typeface="Times New Roman" panose="02020603050405020304" pitchFamily="18" charset="0"/>
              </a:endParaRPr>
            </a:p>
          </p:txBody>
        </p:sp>
      </p:grpSp>
      <p:grpSp>
        <p:nvGrpSpPr>
          <p:cNvPr id="22" name="Group 21"/>
          <p:cNvGrpSpPr/>
          <p:nvPr/>
        </p:nvGrpSpPr>
        <p:grpSpPr>
          <a:xfrm>
            <a:off x="6207760" y="3994865"/>
            <a:ext cx="2797889" cy="1651304"/>
            <a:chOff x="6207760" y="3994865"/>
            <a:chExt cx="2797889" cy="1651304"/>
          </a:xfrm>
        </p:grpSpPr>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7760" y="3994865"/>
              <a:ext cx="2797889" cy="1575108"/>
            </a:xfrm>
            <a:prstGeom prst="rect">
              <a:avLst/>
            </a:prstGeom>
          </p:spPr>
        </p:pic>
        <p:sp>
          <p:nvSpPr>
            <p:cNvPr id="21" name="TextBox 20"/>
            <p:cNvSpPr txBox="1"/>
            <p:nvPr/>
          </p:nvSpPr>
          <p:spPr>
            <a:xfrm>
              <a:off x="7092522" y="5276837"/>
              <a:ext cx="1462703" cy="369332"/>
            </a:xfrm>
            <a:prstGeom prst="rect">
              <a:avLst/>
            </a:prstGeom>
            <a:noFill/>
          </p:spPr>
          <p:txBody>
            <a:bodyPr wrap="square" rtlCol="0">
              <a:spAutoFit/>
            </a:bodyPr>
            <a:lstStyle/>
            <a:p>
              <a:r>
                <a:rPr lang="lt-LT" dirty="0" smtClean="0"/>
                <a:t>NOD32</a:t>
              </a:r>
              <a:endParaRPr lang="en-US" dirty="0"/>
            </a:p>
          </p:txBody>
        </p:sp>
      </p:gr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31066" y="4296304"/>
            <a:ext cx="2451333" cy="980533"/>
          </a:xfrm>
          <a:prstGeom prst="rect">
            <a:avLst/>
          </a:prstGeom>
        </p:spPr>
      </p:pic>
    </p:spTree>
    <p:extLst>
      <p:ext uri="{BB962C8B-B14F-4D97-AF65-F5344CB8AC3E}">
        <p14:creationId xmlns:p14="http://schemas.microsoft.com/office/powerpoint/2010/main" val="522466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par>
                                <p:cTn id="28" presetID="22" presetClass="entr" presetSubtype="4"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p:cNvSpPr>
            <a:spLocks noGrp="1"/>
          </p:cNvSpPr>
          <p:nvPr>
            <p:ph type="title"/>
          </p:nvPr>
        </p:nvSpPr>
        <p:spPr/>
        <p:txBody>
          <a:bodyPr/>
          <a:lstStyle/>
          <a:p>
            <a:pPr algn="ctr"/>
            <a:r>
              <a:rPr lang="lt-LT" dirty="0" smtClean="0">
                <a:solidFill>
                  <a:schemeClr val="tx1"/>
                </a:solidFill>
                <a:latin typeface="Times New Roman" panose="02020603050405020304" pitchFamily="18" charset="0"/>
                <a:cs typeface="Times New Roman" panose="02020603050405020304" pitchFamily="18" charset="0"/>
              </a:rPr>
              <a:t>Kompiuteris – informacijos šaltinis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Turinio vietos rezervavimo ženklas 2"/>
          <p:cNvSpPr>
            <a:spLocks noGrp="1"/>
          </p:cNvSpPr>
          <p:nvPr>
            <p:ph idx="1"/>
          </p:nvPr>
        </p:nvSpPr>
        <p:spPr>
          <a:xfrm>
            <a:off x="365761" y="2269375"/>
            <a:ext cx="9928422" cy="3666814"/>
          </a:xfrm>
        </p:spPr>
        <p:txBody>
          <a:bodyPr/>
          <a:lstStyle/>
          <a:p>
            <a:pPr marL="0" indent="0" algn="just">
              <a:buNone/>
            </a:pPr>
            <a:r>
              <a:rPr lang="lt-LT" kern="0" spc="-100" dirty="0" smtClean="0">
                <a:solidFill>
                  <a:schemeClr val="tx1"/>
                </a:solidFill>
                <a:latin typeface="Times New Roman" panose="02020603050405020304" pitchFamily="18" charset="0"/>
                <a:cs typeface="Times New Roman" panose="02020603050405020304" pitchFamily="18" charset="0"/>
              </a:rPr>
              <a:t>Šiuolaikinėje visuomenėje informacijos saugojimas, kaupimas, </a:t>
            </a:r>
            <a:r>
              <a:rPr lang="lt-LT" kern="0" spc="-100" dirty="0">
                <a:solidFill>
                  <a:schemeClr val="tx1"/>
                </a:solidFill>
                <a:latin typeface="Times New Roman" panose="02020603050405020304" pitchFamily="18" charset="0"/>
                <a:cs typeface="Times New Roman" panose="02020603050405020304" pitchFamily="18" charset="0"/>
              </a:rPr>
              <a:t>apdorojimas, sklaida sunkiai įsivaizduojami be kompiuterio. Kiekvienas savo kompiuteriuose saugome įvairią informaciją: darbo dokumentus, edukacinius failus, programas, asmeninę informaciją ir pan</a:t>
            </a:r>
            <a:r>
              <a:rPr lang="lt-LT" kern="0" spc="-100" dirty="0" smtClean="0">
                <a:solidFill>
                  <a:schemeClr val="tx1"/>
                </a:solidFill>
                <a:latin typeface="Times New Roman" panose="02020603050405020304" pitchFamily="18" charset="0"/>
                <a:cs typeface="Times New Roman" panose="02020603050405020304" pitchFamily="18" charset="0"/>
              </a:rPr>
              <a:t>. Daugelyje įstaigų informacija yra strateginis </a:t>
            </a:r>
            <a:r>
              <a:rPr lang="lt-LT" kern="0" spc="-100" dirty="0" err="1" smtClean="0">
                <a:solidFill>
                  <a:schemeClr val="tx1"/>
                </a:solidFill>
                <a:latin typeface="Times New Roman" panose="02020603050405020304" pitchFamily="18" charset="0"/>
                <a:cs typeface="Times New Roman" panose="02020603050405020304" pitchFamily="18" charset="0"/>
              </a:rPr>
              <a:t>resursas</a:t>
            </a:r>
            <a:r>
              <a:rPr lang="lt-LT" kern="0" spc="-100" dirty="0" smtClean="0">
                <a:solidFill>
                  <a:schemeClr val="tx1"/>
                </a:solidFill>
                <a:latin typeface="Times New Roman" panose="02020603050405020304" pitchFamily="18" charset="0"/>
                <a:cs typeface="Times New Roman" panose="02020603050405020304" pitchFamily="18" charset="0"/>
              </a:rPr>
              <a:t>, kurį praradus gali nukentėti visa įmonės veikla. Didėjant kaupiamų duomenų srautui, tampa aktuali informacija esanti kompiuteryje, ir keliama jos saugumo problema.</a:t>
            </a:r>
            <a:endParaRPr lang="en-US" kern="0" spc="-1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Vaizdo rezultatas pagal uÅ¾klausÄ âcomputer question mark pngâ"/>
          <p:cNvPicPr>
            <a:picLocks noChangeAspect="1" noChangeArrowheads="1"/>
          </p:cNvPicPr>
          <p:nvPr/>
        </p:nvPicPr>
        <p:blipFill>
          <a:blip r:embed="rId2">
            <a:lum bright="70000" contrast="-70000"/>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814108" y="4189615"/>
            <a:ext cx="2571662" cy="2571663"/>
          </a:xfrm>
          <a:prstGeom prst="rect">
            <a:avLst/>
          </a:prstGeom>
          <a:noFill/>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20740" y="601682"/>
            <a:ext cx="1595559" cy="1364278"/>
          </a:xfrm>
          <a:prstGeom prst="rect">
            <a:avLst/>
          </a:prstGeom>
          <a:ln>
            <a:solidFill>
              <a:schemeClr val="bg1"/>
            </a:solidFill>
          </a:ln>
          <a:scene3d>
            <a:camera prst="orthographicFront"/>
            <a:lightRig rig="threePt" dir="t"/>
          </a:scene3d>
          <a:sp3d>
            <a:bevelT w="152400" h="50800" prst="softRound"/>
          </a:sp3d>
        </p:spPr>
      </p:pic>
    </p:spTree>
    <p:extLst>
      <p:ext uri="{BB962C8B-B14F-4D97-AF65-F5344CB8AC3E}">
        <p14:creationId xmlns:p14="http://schemas.microsoft.com/office/powerpoint/2010/main" val="321259559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lt-LT" dirty="0" smtClean="0">
                <a:solidFill>
                  <a:schemeClr val="tx1"/>
                </a:solidFill>
                <a:latin typeface="Times New Roman" panose="02020603050405020304" pitchFamily="18" charset="0"/>
                <a:cs typeface="Times New Roman" panose="02020603050405020304" pitchFamily="18" charset="0"/>
              </a:rPr>
              <a:t>Darbo tikslas</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lgn="just">
              <a:buNone/>
            </a:pPr>
            <a:r>
              <a:rPr lang="lt-LT" dirty="0" smtClean="0">
                <a:solidFill>
                  <a:schemeClr val="tx1"/>
                </a:solidFill>
                <a:latin typeface="Times New Roman" panose="02020603050405020304" pitchFamily="18" charset="0"/>
                <a:cs typeface="Times New Roman" panose="02020603050405020304" pitchFamily="18" charset="0"/>
              </a:rPr>
              <a:t>Darbo tikslas – aptarti pagrindines informacijos apsaugos priemones, kurias naudojant būtų galima sumažinti kompiuteryje esančios informacijos praradimo ar iškraipymo riziką.</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0780" y="341213"/>
            <a:ext cx="2460820" cy="19049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150370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919" y="934788"/>
            <a:ext cx="9613861" cy="1080938"/>
          </a:xfrm>
        </p:spPr>
        <p:txBody>
          <a:bodyPr/>
          <a:lstStyle/>
          <a:p>
            <a:pPr algn="ctr"/>
            <a:r>
              <a:rPr lang="lt-LT" dirty="0" smtClean="0">
                <a:latin typeface="Times New Roman" panose="02020603050405020304" pitchFamily="18" charset="0"/>
                <a:cs typeface="Times New Roman" panose="02020603050405020304" pitchFamily="18" charset="0"/>
              </a:rPr>
              <a:t>Informacijos saugumo užtikrinimas</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01819" y="3182937"/>
            <a:ext cx="3629025" cy="1609725"/>
          </a:xfrm>
        </p:spPr>
      </p:pic>
      <p:sp>
        <p:nvSpPr>
          <p:cNvPr id="5" name="TextBox 4"/>
          <p:cNvSpPr txBox="1"/>
          <p:nvPr/>
        </p:nvSpPr>
        <p:spPr>
          <a:xfrm>
            <a:off x="538569" y="2192843"/>
            <a:ext cx="9144000" cy="3046988"/>
          </a:xfrm>
          <a:prstGeom prst="rect">
            <a:avLst/>
          </a:prstGeom>
          <a:noFill/>
        </p:spPr>
        <p:txBody>
          <a:bodyPr wrap="square" rtlCol="0">
            <a:spAutoFit/>
          </a:bodyPr>
          <a:lstStyle/>
          <a:p>
            <a:r>
              <a:rPr lang="lt-LT" sz="2400" dirty="0" smtClean="0">
                <a:latin typeface="Times New Roman" panose="02020603050405020304" pitchFamily="18" charset="0"/>
                <a:cs typeface="Times New Roman" panose="02020603050405020304" pitchFamily="18" charset="0"/>
              </a:rPr>
              <a:t>Informacijos saugumui kompiuteryje užtikrinti sukurta įvairių priemonių. Aptarsime keletą svarbiausių, kurias nesudėtinga taikyti norint apsaugoti informaciją savo kompiuteryje:</a:t>
            </a:r>
          </a:p>
          <a:p>
            <a:pPr marL="285750" indent="-285750">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Elektros srovės tiekimo užtikrinimas;</a:t>
            </a:r>
          </a:p>
          <a:p>
            <a:pPr marL="285750" indent="-285750">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Apsauga nuo informacijos ištrynimo;</a:t>
            </a:r>
          </a:p>
          <a:p>
            <a:pPr marL="285750" indent="-285750">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Atsarginių kopijų darymas;</a:t>
            </a:r>
          </a:p>
          <a:p>
            <a:pPr marL="285750" indent="-285750">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Šifravimo priemonės;</a:t>
            </a:r>
          </a:p>
          <a:p>
            <a:pPr marL="285750" indent="-285750">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Apsauga nuo kompiuterių virusų ir kenkėjiškų programų.</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9198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lt-LT" dirty="0" smtClean="0">
                <a:latin typeface="Times New Roman" panose="02020603050405020304" pitchFamily="18" charset="0"/>
                <a:cs typeface="Times New Roman" panose="02020603050405020304" pitchFamily="18" charset="0"/>
              </a:rPr>
              <a:t>Elektros srovės tiekimo užtikrinimas</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364174" y="539956"/>
            <a:ext cx="1308692" cy="1495648"/>
          </a:xfrm>
        </p:spPr>
      </p:pic>
      <p:sp>
        <p:nvSpPr>
          <p:cNvPr id="5" name="TextBox 4"/>
          <p:cNvSpPr txBox="1"/>
          <p:nvPr/>
        </p:nvSpPr>
        <p:spPr>
          <a:xfrm>
            <a:off x="431800" y="2105248"/>
            <a:ext cx="11111576" cy="3785652"/>
          </a:xfrm>
          <a:prstGeom prst="rect">
            <a:avLst/>
          </a:prstGeom>
          <a:noFill/>
        </p:spPr>
        <p:txBody>
          <a:bodyPr wrap="square" rtlCol="0">
            <a:spAutoFit/>
          </a:bodyPr>
          <a:lstStyle/>
          <a:p>
            <a:pPr algn="just"/>
            <a:r>
              <a:rPr lang="lt-LT" sz="2400" dirty="0" smtClean="0">
                <a:latin typeface="Times New Roman" panose="02020603050405020304" pitchFamily="18" charset="0"/>
                <a:cs typeface="Times New Roman" panose="02020603050405020304" pitchFamily="18" charset="0"/>
              </a:rPr>
              <a:t>  Labai dažnai kompiuteryje esanti informacija tampa nepasiekiama arba iškraipoma sutrikus elektros srovės tiekimui. Kompiuterio darbas gali sutrikti ir dėl maitinimo įtampos šuolio ar netinkamų parametrų, pavyzdžiui, srovės dažnio, įtampos dydžio ar kt. Taip gali būti sugadintas kompiuteris, jo operacinė sistema, kitos programos.</a:t>
            </a:r>
          </a:p>
          <a:p>
            <a:pPr algn="just"/>
            <a:r>
              <a:rPr lang="lt-LT" sz="2400" dirty="0">
                <a:latin typeface="Times New Roman" panose="02020603050405020304" pitchFamily="18" charset="0"/>
                <a:cs typeface="Times New Roman" panose="02020603050405020304" pitchFamily="18" charset="0"/>
              </a:rPr>
              <a:t> </a:t>
            </a:r>
            <a:r>
              <a:rPr lang="lt-LT" sz="2400" dirty="0" smtClean="0">
                <a:latin typeface="Times New Roman" panose="02020603050405020304" pitchFamily="18" charset="0"/>
                <a:cs typeface="Times New Roman" panose="02020603050405020304" pitchFamily="18" charset="0"/>
              </a:rPr>
              <a:t> Šią informacijos saugos problemą galima išsspręsti naudojant specialius prietaisus:</a:t>
            </a:r>
          </a:p>
          <a:p>
            <a:pPr marL="285750" indent="-285750" algn="just">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Įtampos filtras (apsaugo nuo įtampos šuolių);</a:t>
            </a:r>
          </a:p>
          <a:p>
            <a:pPr marL="285750" indent="-285750" algn="just">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Nenutrūkstantis maitinimo šaltinis (dingus elektros srovei kompiuteris toliau gali dirbti atitinkamą laiką);</a:t>
            </a:r>
          </a:p>
          <a:p>
            <a:pPr marL="285750" indent="-285750" algn="just">
              <a:buFont typeface="Arial" panose="020B0604020202020204" pitchFamily="34" charset="0"/>
              <a:buChar char="•"/>
            </a:pPr>
            <a:r>
              <a:rPr lang="lt-LT" sz="2400" dirty="0" smtClean="0">
                <a:latin typeface="Times New Roman" panose="02020603050405020304" pitchFamily="18" charset="0"/>
                <a:cs typeface="Times New Roman" panose="02020603050405020304" pitchFamily="18" charset="0"/>
              </a:rPr>
              <a:t>Žaibolaidis (apsauga nuo aukštos įtampos pasėkmių, kuri gadina elektros prietaisus įskaitant ir kompiuterį).</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5938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lt-LT" dirty="0" smtClean="0">
                <a:latin typeface="Times New Roman" panose="02020603050405020304" pitchFamily="18" charset="0"/>
                <a:cs typeface="Times New Roman" panose="02020603050405020304" pitchFamily="18" charset="0"/>
              </a:rPr>
              <a:t>Apsauga nuo informacijos ištrynimo</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461105" y="638695"/>
            <a:ext cx="1327265" cy="1327265"/>
          </a:xfrm>
        </p:spPr>
      </p:pic>
      <p:sp>
        <p:nvSpPr>
          <p:cNvPr id="5" name="TextBox 4"/>
          <p:cNvSpPr txBox="1"/>
          <p:nvPr/>
        </p:nvSpPr>
        <p:spPr>
          <a:xfrm>
            <a:off x="423949" y="2186247"/>
            <a:ext cx="9576262" cy="2308324"/>
          </a:xfrm>
          <a:prstGeom prst="rect">
            <a:avLst/>
          </a:prstGeom>
          <a:noFill/>
        </p:spPr>
        <p:txBody>
          <a:bodyPr wrap="square" rtlCol="0">
            <a:spAutoFit/>
          </a:bodyPr>
          <a:lstStyle/>
          <a:p>
            <a:pPr algn="just"/>
            <a:r>
              <a:rPr lang="lt-LT" sz="2400" dirty="0" smtClean="0">
                <a:latin typeface="Times New Roman" panose="02020603050405020304" pitchFamily="18" charset="0"/>
                <a:cs typeface="Times New Roman" panose="02020603050405020304" pitchFamily="18" charset="0"/>
              </a:rPr>
              <a:t>  Efektyviai apsaugoti failus ir aplankus nuo ištrynimo ir pakeitimo leidžia pavyzdžiui „Windows“ operacinėse sistemose naudojama failų tvarkymo sistema NTFS (New Technology File System). Tai padeda kontroliuoti naudotojų teises į failus ar aplankus. Juos skaityti ar modifikuoti leidžiama tik numatytiesiems naudotojams ar jų grupėms, bet išimtis gali būti taikoma nustatant slaptažodį, kurį įvedus bus leidžiama koreguoti failą ir pnš.</a:t>
            </a:r>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72646">
            <a:off x="419603" y="4868882"/>
            <a:ext cx="2905289" cy="15707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57028">
            <a:off x="4027293" y="4678629"/>
            <a:ext cx="1819275" cy="15716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5475">
            <a:off x="6425085" y="4628561"/>
            <a:ext cx="2674665" cy="104694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61278">
            <a:off x="9371663" y="5284894"/>
            <a:ext cx="2764221" cy="1277198"/>
          </a:xfrm>
          <a:prstGeom prst="rect">
            <a:avLst/>
          </a:prstGeom>
        </p:spPr>
      </p:pic>
    </p:spTree>
    <p:extLst>
      <p:ext uri="{BB962C8B-B14F-4D97-AF65-F5344CB8AC3E}">
        <p14:creationId xmlns:p14="http://schemas.microsoft.com/office/powerpoint/2010/main" val="36189034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urinio vietos rezervavimo ženklas 2"/>
          <p:cNvSpPr>
            <a:spLocks noGrp="1"/>
          </p:cNvSpPr>
          <p:nvPr>
            <p:ph idx="1"/>
          </p:nvPr>
        </p:nvSpPr>
        <p:spPr>
          <a:xfrm>
            <a:off x="364437" y="2053243"/>
            <a:ext cx="10957497" cy="4729941"/>
          </a:xfrm>
        </p:spPr>
        <p:txBody>
          <a:bodyPr/>
          <a:lstStyle/>
          <a:p>
            <a:pPr marL="0" indent="0" algn="just">
              <a:buNone/>
            </a:pPr>
            <a:r>
              <a:rPr lang="lt-LT" dirty="0" smtClean="0">
                <a:latin typeface="Times New Roman" panose="02020603050405020304" pitchFamily="18" charset="0"/>
                <a:cs typeface="Times New Roman" panose="02020603050405020304" pitchFamily="18" charset="0"/>
              </a:rPr>
              <a:t>Informacijos, esančios kompiuteryje, galima netekti sugedus kompiuterio diskui ar jį praradus. Net ir pats kompiuterio naudotojas gali atsitiktinai ištrinti svarbų aplanką ar failą. Todėl labai svarbu reguliariai daryti svarbios informacijos kopijas. Kopijas rekomenduotina laikyti ne tame pačiame diske, nes sugedus diskui, bus prarasta ir informacijos kopija.</a:t>
            </a:r>
          </a:p>
          <a:p>
            <a:pPr marL="0" indent="0" algn="just">
              <a:buNone/>
            </a:pPr>
            <a:r>
              <a:rPr lang="lt-LT" dirty="0" smtClean="0">
                <a:latin typeface="Times New Roman" panose="02020603050405020304" pitchFamily="18" charset="0"/>
                <a:cs typeface="Times New Roman" panose="02020603050405020304" pitchFamily="18" charset="0"/>
              </a:rPr>
              <a:t>Atsarginę informacijos kopiją galima laikyti:</a:t>
            </a:r>
            <a:endParaRPr lang="lt-LT" dirty="0">
              <a:latin typeface="Times New Roman" panose="02020603050405020304" pitchFamily="18" charset="0"/>
              <a:cs typeface="Times New Roman" panose="02020603050405020304" pitchFamily="18" charset="0"/>
            </a:endParaRPr>
          </a:p>
          <a:p>
            <a:pPr algn="just"/>
            <a:r>
              <a:rPr lang="lt-LT" dirty="0" smtClean="0">
                <a:latin typeface="Times New Roman" panose="02020603050405020304" pitchFamily="18" charset="0"/>
                <a:cs typeface="Times New Roman" panose="02020603050405020304" pitchFamily="18" charset="0"/>
              </a:rPr>
              <a:t>Kompaktiniuose ir optiniuose diskuose (CD ir DVD);</a:t>
            </a:r>
          </a:p>
          <a:p>
            <a:pPr algn="just"/>
            <a:r>
              <a:rPr lang="lt-LT" dirty="0" smtClean="0">
                <a:latin typeface="Times New Roman" panose="02020603050405020304" pitchFamily="18" charset="0"/>
                <a:cs typeface="Times New Roman" panose="02020603050405020304" pitchFamily="18" charset="0"/>
              </a:rPr>
              <a:t>Virtualioje saugykloje (Informaciją išsaugoti internete </a:t>
            </a:r>
            <a:r>
              <a:rPr lang="lt-LT" dirty="0" err="1" smtClean="0">
                <a:latin typeface="Times New Roman" panose="02020603050405020304" pitchFamily="18" charset="0"/>
                <a:cs typeface="Times New Roman" panose="02020603050405020304" pitchFamily="18" charset="0"/>
              </a:rPr>
              <a:t>pvz</a:t>
            </a:r>
            <a:r>
              <a:rPr lang="lt-LT" dirty="0" smtClean="0">
                <a:latin typeface="Times New Roman" panose="02020603050405020304" pitchFamily="18" charset="0"/>
                <a:cs typeface="Times New Roman" panose="02020603050405020304" pitchFamily="18" charset="0"/>
              </a:rPr>
              <a:t>: </a:t>
            </a:r>
            <a:r>
              <a:rPr lang="lt-LT" dirty="0" err="1" smtClean="0">
                <a:latin typeface="Times New Roman" panose="02020603050405020304" pitchFamily="18" charset="0"/>
                <a:cs typeface="Times New Roman" panose="02020603050405020304" pitchFamily="18" charset="0"/>
              </a:rPr>
              <a:t>google</a:t>
            </a:r>
            <a:r>
              <a:rPr lang="lt-LT" dirty="0" smtClean="0">
                <a:latin typeface="Times New Roman" panose="02020603050405020304" pitchFamily="18" charset="0"/>
                <a:cs typeface="Times New Roman" panose="02020603050405020304" pitchFamily="18" charset="0"/>
              </a:rPr>
              <a:t> </a:t>
            </a:r>
            <a:r>
              <a:rPr lang="lt-LT" dirty="0" err="1" smtClean="0">
                <a:latin typeface="Times New Roman" panose="02020603050405020304" pitchFamily="18" charset="0"/>
                <a:cs typeface="Times New Roman" panose="02020603050405020304" pitchFamily="18" charset="0"/>
              </a:rPr>
              <a:t>drive</a:t>
            </a:r>
            <a:r>
              <a:rPr lang="lt-LT" dirty="0" smtClean="0">
                <a:latin typeface="Times New Roman" panose="02020603050405020304" pitchFamily="18" charset="0"/>
                <a:cs typeface="Times New Roman" panose="02020603050405020304" pitchFamily="18" charset="0"/>
              </a:rPr>
              <a:t>, </a:t>
            </a:r>
            <a:r>
              <a:rPr lang="lt-LT" dirty="0" err="1" smtClean="0">
                <a:latin typeface="Times New Roman" panose="02020603050405020304" pitchFamily="18" charset="0"/>
                <a:cs typeface="Times New Roman" panose="02020603050405020304" pitchFamily="18" charset="0"/>
              </a:rPr>
              <a:t>github</a:t>
            </a:r>
            <a:r>
              <a:rPr lang="lt-LT" dirty="0" smtClean="0">
                <a:latin typeface="Times New Roman" panose="02020603050405020304" pitchFamily="18" charset="0"/>
                <a:cs typeface="Times New Roman" panose="02020603050405020304" pitchFamily="18" charset="0"/>
              </a:rPr>
              <a:t>);</a:t>
            </a:r>
          </a:p>
          <a:p>
            <a:pPr algn="just"/>
            <a:r>
              <a:rPr lang="lt-LT" dirty="0" smtClean="0">
                <a:latin typeface="Times New Roman" panose="02020603050405020304" pitchFamily="18" charset="0"/>
                <a:cs typeface="Times New Roman" panose="02020603050405020304" pitchFamily="18" charset="0"/>
              </a:rPr>
              <a:t>USB </a:t>
            </a:r>
            <a:r>
              <a:rPr lang="lt-LT" dirty="0" err="1" smtClean="0">
                <a:latin typeface="Times New Roman" panose="02020603050405020304" pitchFamily="18" charset="0"/>
                <a:cs typeface="Times New Roman" panose="02020603050405020304" pitchFamily="18" charset="0"/>
              </a:rPr>
              <a:t>flash</a:t>
            </a:r>
            <a:r>
              <a:rPr lang="lt-LT" dirty="0" smtClean="0">
                <a:latin typeface="Times New Roman" panose="02020603050405020304" pitchFamily="18" charset="0"/>
                <a:cs typeface="Times New Roman" panose="02020603050405020304" pitchFamily="18" charset="0"/>
              </a:rPr>
              <a:t> </a:t>
            </a:r>
            <a:r>
              <a:rPr lang="lt-LT" dirty="0" err="1" smtClean="0">
                <a:latin typeface="Times New Roman" panose="02020603050405020304" pitchFamily="18" charset="0"/>
                <a:cs typeface="Times New Roman" panose="02020603050405020304" pitchFamily="18" charset="0"/>
              </a:rPr>
              <a:t>drive</a:t>
            </a:r>
            <a:r>
              <a:rPr lang="lt-LT" dirty="0" smtClean="0">
                <a:latin typeface="Times New Roman" panose="02020603050405020304" pitchFamily="18" charset="0"/>
                <a:cs typeface="Times New Roman" panose="02020603050405020304" pitchFamily="18" charset="0"/>
              </a:rPr>
              <a:t>.</a:t>
            </a:r>
          </a:p>
        </p:txBody>
      </p:sp>
      <p:pic>
        <p:nvPicPr>
          <p:cNvPr id="1026" name="Picture 2" descr="Vaizdo rezultatas pagal uÅ¾klausÄ âcopy gifâ"/>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436" y="599584"/>
            <a:ext cx="2645463" cy="13882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9898" y="599585"/>
            <a:ext cx="8724901" cy="1388226"/>
          </a:xfrm>
          <a:prstGeom prst="rect">
            <a:avLst/>
          </a:prstGeom>
          <a:ln>
            <a:noFill/>
          </a:ln>
          <a:effectLst>
            <a:softEdge rad="112500"/>
          </a:effectLst>
        </p:spPr>
      </p:pic>
      <p:sp>
        <p:nvSpPr>
          <p:cNvPr id="9" name="TextBox 8"/>
          <p:cNvSpPr txBox="1"/>
          <p:nvPr/>
        </p:nvSpPr>
        <p:spPr>
          <a:xfrm>
            <a:off x="3483948" y="970531"/>
            <a:ext cx="6400799" cy="646331"/>
          </a:xfrm>
          <a:prstGeom prst="rect">
            <a:avLst/>
          </a:prstGeom>
          <a:noFill/>
        </p:spPr>
        <p:txBody>
          <a:bodyPr wrap="square" rtlCol="0">
            <a:spAutoFit/>
          </a:bodyPr>
          <a:lstStyle/>
          <a:p>
            <a:r>
              <a:rPr lang="lt-LT" sz="3600" dirty="0">
                <a:latin typeface="Times New Roman" panose="02020603050405020304" pitchFamily="18" charset="0"/>
                <a:cs typeface="Times New Roman" panose="02020603050405020304" pitchFamily="18" charset="0"/>
              </a:rPr>
              <a:t>Atsarginių kopijų darymas</a:t>
            </a:r>
            <a:endParaRPr lang="en-US" sz="3600" dirty="0"/>
          </a:p>
        </p:txBody>
      </p:sp>
    </p:spTree>
    <p:extLst>
      <p:ext uri="{BB962C8B-B14F-4D97-AF65-F5344CB8AC3E}">
        <p14:creationId xmlns:p14="http://schemas.microsoft.com/office/powerpoint/2010/main" val="22853920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urinio vietos rezervavimo ženklas 2"/>
          <p:cNvSpPr>
            <a:spLocks noGrp="1"/>
          </p:cNvSpPr>
          <p:nvPr>
            <p:ph idx="1"/>
          </p:nvPr>
        </p:nvSpPr>
        <p:spPr/>
        <p:txBody>
          <a:bodyPr/>
          <a:lstStyle/>
          <a:p>
            <a:pPr marL="0" indent="0">
              <a:buNone/>
            </a:pPr>
            <a:r>
              <a:rPr lang="lt-LT" dirty="0" smtClean="0">
                <a:latin typeface="Times New Roman" panose="02020603050405020304" pitchFamily="18" charset="0"/>
                <a:cs typeface="Times New Roman" panose="02020603050405020304" pitchFamily="18" charset="0"/>
              </a:rPr>
              <a:t>Informacijos šifravimas yra viena efektyviausių informacijos apsaugos priemonių. Failų ir aplankų informacijos šifravimas ypač naudingas tada, kai naudojami išoriniai diskai ar bendro naudojimo duomenų saugyklos. Tik užšifruotų failų ar aplankų savininkas gali iššifruoti informaciją ir ją naudoti. Operacinė sistema „MS Windows 7 Professional“ ir kai kurios kitos šios operacinės sistemos modifikacijos turi vidinę informacijos šifravimo sistemą „EFS“ (</a:t>
            </a:r>
            <a:r>
              <a:rPr lang="lt-LT" dirty="0" err="1" smtClean="0">
                <a:latin typeface="Times New Roman" panose="02020603050405020304" pitchFamily="18" charset="0"/>
                <a:cs typeface="Times New Roman" panose="02020603050405020304" pitchFamily="18" charset="0"/>
              </a:rPr>
              <a:t>Encrypting</a:t>
            </a:r>
            <a:r>
              <a:rPr lang="lt-LT" dirty="0" smtClean="0">
                <a:latin typeface="Times New Roman" panose="02020603050405020304" pitchFamily="18" charset="0"/>
                <a:cs typeface="Times New Roman" panose="02020603050405020304" pitchFamily="18" charset="0"/>
              </a:rPr>
              <a:t> </a:t>
            </a:r>
            <a:r>
              <a:rPr lang="lt-LT" dirty="0" err="1" smtClean="0">
                <a:latin typeface="Times New Roman" panose="02020603050405020304" pitchFamily="18" charset="0"/>
                <a:cs typeface="Times New Roman" panose="02020603050405020304" pitchFamily="18" charset="0"/>
              </a:rPr>
              <a:t>file</a:t>
            </a:r>
            <a:r>
              <a:rPr lang="lt-LT" dirty="0" smtClean="0">
                <a:latin typeface="Times New Roman" panose="02020603050405020304" pitchFamily="18" charset="0"/>
                <a:cs typeface="Times New Roman" panose="02020603050405020304" pitchFamily="18" charset="0"/>
              </a:rPr>
              <a:t> </a:t>
            </a:r>
            <a:r>
              <a:rPr lang="lt-LT" dirty="0" err="1" smtClean="0">
                <a:latin typeface="Times New Roman" panose="02020603050405020304" pitchFamily="18" charset="0"/>
                <a:cs typeface="Times New Roman" panose="02020603050405020304" pitchFamily="18" charset="0"/>
              </a:rPr>
              <a:t>system</a:t>
            </a:r>
            <a:r>
              <a:rPr lang="lt-LT"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500" y="748108"/>
            <a:ext cx="1549399" cy="1089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bliqueTopRight"/>
            <a:lightRig rig="threePt" dir="t"/>
          </a:scene3d>
          <a:sp3d>
            <a:bevelT w="152400" h="50800" prst="softRound"/>
          </a:sp3d>
        </p:spPr>
      </p:pic>
      <p:sp>
        <p:nvSpPr>
          <p:cNvPr id="6" name="Pavadinimas 1"/>
          <p:cNvSpPr txBox="1">
            <a:spLocks/>
          </p:cNvSpPr>
          <p:nvPr/>
        </p:nvSpPr>
        <p:spPr>
          <a:xfrm>
            <a:off x="1289069" y="752549"/>
            <a:ext cx="9613861"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lt-LT" dirty="0" smtClean="0">
                <a:latin typeface="Times New Roman" panose="02020603050405020304" pitchFamily="18" charset="0"/>
                <a:cs typeface="Times New Roman" panose="02020603050405020304" pitchFamily="18" charset="0"/>
              </a:rPr>
              <a:t>Šifravimo priemonės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51587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ifravima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1373879946"/>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sis">
  <a:themeElements>
    <a:clrScheme name="Custom 3">
      <a:dk1>
        <a:srgbClr val="000000"/>
      </a:dk1>
      <a:lt1>
        <a:srgbClr val="FFFFFF"/>
      </a:lt1>
      <a:dk2>
        <a:srgbClr val="565349"/>
      </a:dk2>
      <a:lt2>
        <a:srgbClr val="A5A5A5"/>
      </a:lt2>
      <a:accent1>
        <a:srgbClr val="000000"/>
      </a:accent1>
      <a:accent2>
        <a:srgbClr val="DBDBDB"/>
      </a:accent2>
      <a:accent3>
        <a:srgbClr val="000000"/>
      </a:accent3>
      <a:accent4>
        <a:srgbClr val="000000"/>
      </a:accent4>
      <a:accent5>
        <a:srgbClr val="000000"/>
      </a:accent5>
      <a:accent6>
        <a:srgbClr val="000000"/>
      </a:accent6>
      <a:hlink>
        <a:srgbClr val="0000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
  <TotalTime>429</TotalTime>
  <Words>696</Words>
  <Application>Microsoft Office PowerPoint</Application>
  <PresentationFormat>Widescreen</PresentationFormat>
  <Paragraphs>52</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Corbel</vt:lpstr>
      <vt:lpstr>Times New Roman</vt:lpstr>
      <vt:lpstr>Basis</vt:lpstr>
      <vt:lpstr>Informacijos apsauga kompiuteryje</vt:lpstr>
      <vt:lpstr>Kompiuteris – informacijos šaltinis</vt:lpstr>
      <vt:lpstr>Darbo tikslas</vt:lpstr>
      <vt:lpstr>Informacijos saugumo užtikrinimas</vt:lpstr>
      <vt:lpstr>Elektros srovės tiekimo užtikrinimas</vt:lpstr>
      <vt:lpstr>Apsauga nuo informacijos ištrynimo</vt:lpstr>
      <vt:lpstr>PowerPoint Presentation</vt:lpstr>
      <vt:lpstr>PowerPoint Presentation</vt:lpstr>
      <vt:lpstr>PowerPoint Presentation</vt:lpstr>
      <vt:lpstr>PowerPoint Presentation</vt:lpstr>
      <vt:lpstr>Kompiuterių virusai pagal veikimo būdą</vt:lpstr>
      <vt:lpstr>Apsisaugojimas nuo kompiuterio viruso</vt:lpstr>
      <vt:lpstr>Antivirusinė programinė įranga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pateiktis</dc:title>
  <dc:creator>mokinys</dc:creator>
  <cp:lastModifiedBy>Augustas Arcišauskis</cp:lastModifiedBy>
  <cp:revision>30</cp:revision>
  <dcterms:created xsi:type="dcterms:W3CDTF">2019-04-02T09:16:55Z</dcterms:created>
  <dcterms:modified xsi:type="dcterms:W3CDTF">2019-04-24T13:41:10Z</dcterms:modified>
</cp:coreProperties>
</file>